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9" r:id="rId2"/>
    <p:sldMasterId id="2147483712" r:id="rId3"/>
    <p:sldMasterId id="2147483725" r:id="rId4"/>
    <p:sldMasterId id="2147483738" r:id="rId5"/>
  </p:sldMasterIdLst>
  <p:sldIdLst>
    <p:sldId id="28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72" r:id="rId16"/>
    <p:sldId id="268" r:id="rId17"/>
    <p:sldId id="281" r:id="rId18"/>
    <p:sldId id="282" r:id="rId19"/>
    <p:sldId id="283" r:id="rId20"/>
    <p:sldId id="277" r:id="rId21"/>
    <p:sldId id="269" r:id="rId22"/>
    <p:sldId id="270" r:id="rId23"/>
    <p:sldId id="278" r:id="rId24"/>
    <p:sldId id="271" r:id="rId25"/>
    <p:sldId id="273" r:id="rId26"/>
    <p:sldId id="28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-6350" y="3859213"/>
            <a:ext cx="9156700" cy="3005137"/>
            <a:chOff x="-4" y="2431"/>
            <a:chExt cx="5768" cy="1893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2431"/>
              <a:ext cx="5768" cy="1893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-6350" y="-6350"/>
            <a:ext cx="9156700" cy="3876675"/>
            <a:chOff x="-4" y="-4"/>
            <a:chExt cx="5768" cy="2442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-4"/>
              <a:ext cx="5768" cy="2442"/>
            </a:xfrm>
            <a:prstGeom prst="rect">
              <a:avLst/>
            </a:prstGeom>
            <a:noFill/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Book Antiqua" pitchFamily="18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CA316-1FF4-4481-AF52-FF2E0830529D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8950F-9CA7-4B90-83AF-73D3CFCB0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C025-EAFE-4AE8-812E-3A0855902F52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0234-682C-48FC-82DB-8716EE59F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40F8B-8F82-4634-B533-B0CD70BA1260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908B6-9F93-4FBB-875A-857F2F24B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6EA97-A69C-45E7-A3D4-7381209AD3D2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22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778FD-1C64-4B76-A61A-B072208B0357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244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14FC8-9F82-42AB-9C92-4CFB88256FBD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86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B52C4-4E7F-4690-9199-117D73F9E653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27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C2D3-B1D2-4A5D-B20F-DD34DA5DA843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64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6881-D7E0-4CCB-9A93-50734C063FAD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72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5D3C2-7C56-4B5F-A5D2-FD0CD853237C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84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51D7B-6BE1-4E74-85DF-E3F72FB1EAED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745B6-CDA4-4231-A8DA-6677BBE8CD14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2A36A-D8C6-4CC9-B09E-251F4C029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DA41-3D5F-4BF2-A1D7-99B78E067ECF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43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A92D9-83A2-4B77-A0CE-B357490A8585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21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A77EE-A29D-45C6-98FA-FE08F7BDBA0C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07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5E0EC-DC3F-4AAC-B043-1B46FEC45F51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82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6EA97-A69C-45E7-A3D4-7381209AD3D2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5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778FD-1C64-4B76-A61A-B072208B0357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51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14FC8-9F82-42AB-9C92-4CFB88256FBD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13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B52C4-4E7F-4690-9199-117D73F9E653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66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C2D3-B1D2-4A5D-B20F-DD34DA5DA843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82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6881-D7E0-4CCB-9A93-50734C063FAD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3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15C96-3A0D-449B-ADFC-D7E51B5C99F8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58F61-6D9F-4505-8975-FB297DA48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5D3C2-7C56-4B5F-A5D2-FD0CD853237C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63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51D7B-6BE1-4E74-85DF-E3F72FB1EAED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41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DA41-3D5F-4BF2-A1D7-99B78E067ECF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89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A92D9-83A2-4B77-A0CE-B357490A8585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96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A77EE-A29D-45C6-98FA-FE08F7BDBA0C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65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5E0EC-DC3F-4AAC-B043-1B46FEC45F51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47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6EA97-A69C-45E7-A3D4-7381209AD3D2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40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778FD-1C64-4B76-A61A-B072208B0357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37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14FC8-9F82-42AB-9C92-4CFB88256FBD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86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B52C4-4E7F-4690-9199-117D73F9E653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6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FD425-969B-4AC0-B7B3-FC6CE15211F0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B46D3-E016-43B4-9F25-11E9D463B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C2D3-B1D2-4A5D-B20F-DD34DA5DA843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21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6881-D7E0-4CCB-9A93-50734C063FAD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616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5D3C2-7C56-4B5F-A5D2-FD0CD853237C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282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51D7B-6BE1-4E74-85DF-E3F72FB1EAED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850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DA41-3D5F-4BF2-A1D7-99B78E067ECF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97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A92D9-83A2-4B77-A0CE-B357490A8585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4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A77EE-A29D-45C6-98FA-FE08F7BDBA0C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651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5E0EC-DC3F-4AAC-B043-1B46FEC45F51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121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6EA97-A69C-45E7-A3D4-7381209AD3D2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331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778FD-1C64-4B76-A61A-B072208B0357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7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0B19D-B094-4DB0-99F7-441C6423180A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B0818-E8A2-46B9-A59B-1461ECA4E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14FC8-9F82-42AB-9C92-4CFB88256FBD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809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B52C4-4E7F-4690-9199-117D73F9E653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900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C2D3-B1D2-4A5D-B20F-DD34DA5DA843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516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6881-D7E0-4CCB-9A93-50734C063FAD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80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5D3C2-7C56-4B5F-A5D2-FD0CD853237C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771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51D7B-6BE1-4E74-85DF-E3F72FB1EAED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158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DA41-3D5F-4BF2-A1D7-99B78E067ECF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9756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A92D9-83A2-4B77-A0CE-B357490A8585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634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A77EE-A29D-45C6-98FA-FE08F7BDBA0C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725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t>Ситников М.И. 2011 г. МОУ Назаровская СОШ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5E0EC-DC3F-4AAC-B043-1B46FEC45F51}" type="slidenum">
              <a:rPr lang="ru-RU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5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E0CA8-4FB7-431B-8427-712236A28172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748FC-87D9-4189-851F-52B4FC7C9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B750D-5D76-497A-A309-BD67263BF476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BD5F4-97A4-4492-9F72-65D59D943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C6DCB-8B74-4B5C-9625-66FE75BC3D1B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C79C3-B6C1-4C58-A5E9-4A2AA5E84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C8BC5-CB34-4538-BF0F-59F5526FAC5F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49276-5E39-45BA-BDA2-1EEEAB436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25C6DA-CEE0-455A-8279-99AE4B3E61D2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002D68-A2E0-40E5-B8A3-9F0EB469B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imes New Roman" pitchFamily="18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imes New Roman" pitchFamily="18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imes New Roman" pitchFamily="18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10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kumimoji="1" lang="ru-RU">
              <a:solidFill>
                <a:srgbClr val="000000">
                  <a:lumMod val="50000"/>
                  <a:lumOff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kumimoji="1" lang="ru-RU">
                <a:solidFill>
                  <a:srgbClr val="000000">
                    <a:lumMod val="50000"/>
                    <a:lumOff val="50000"/>
                  </a:srgbClr>
                </a:solidFill>
                <a:latin typeface="Times New Roman" pitchFamily="18" charset="0"/>
              </a:rPr>
              <a:t>Ситников М.И. 2011 г. МОУ Назаровская СОШ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D21FD71-F4E8-42FE-97E1-BF315F82B0A3}" type="slidenum">
              <a:rPr kumimoji="1" lang="ru-RU">
                <a:solidFill>
                  <a:srgbClr val="000000">
                    <a:lumMod val="50000"/>
                    <a:lumOff val="50000"/>
                  </a:srgbClr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kumimoji="1" lang="ru-RU">
              <a:solidFill>
                <a:srgbClr val="000000">
                  <a:lumMod val="50000"/>
                  <a:lumOff val="50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12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10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kumimoji="1" lang="ru-RU">
              <a:solidFill>
                <a:srgbClr val="000000">
                  <a:lumMod val="50000"/>
                  <a:lumOff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kumimoji="1" lang="ru-RU">
                <a:solidFill>
                  <a:srgbClr val="000000">
                    <a:lumMod val="50000"/>
                    <a:lumOff val="50000"/>
                  </a:srgbClr>
                </a:solidFill>
                <a:latin typeface="Times New Roman" pitchFamily="18" charset="0"/>
              </a:rPr>
              <a:t>Ситников М.И. 2011 г. МОУ Назаровская СОШ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D21FD71-F4E8-42FE-97E1-BF315F82B0A3}" type="slidenum">
              <a:rPr kumimoji="1" lang="ru-RU">
                <a:solidFill>
                  <a:srgbClr val="000000">
                    <a:lumMod val="50000"/>
                    <a:lumOff val="50000"/>
                  </a:srgbClr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kumimoji="1" lang="ru-RU">
              <a:solidFill>
                <a:srgbClr val="000000">
                  <a:lumMod val="50000"/>
                  <a:lumOff val="50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7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10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kumimoji="1" lang="ru-RU">
              <a:solidFill>
                <a:srgbClr val="000000">
                  <a:lumMod val="50000"/>
                  <a:lumOff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kumimoji="1" lang="ru-RU">
                <a:solidFill>
                  <a:srgbClr val="000000">
                    <a:lumMod val="50000"/>
                    <a:lumOff val="50000"/>
                  </a:srgbClr>
                </a:solidFill>
                <a:latin typeface="Times New Roman" pitchFamily="18" charset="0"/>
              </a:rPr>
              <a:t>Ситников М.И. 2011 г. МОУ Назаровская СОШ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D21FD71-F4E8-42FE-97E1-BF315F82B0A3}" type="slidenum">
              <a:rPr kumimoji="1" lang="ru-RU">
                <a:solidFill>
                  <a:srgbClr val="000000">
                    <a:lumMod val="50000"/>
                    <a:lumOff val="50000"/>
                  </a:srgbClr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kumimoji="1" lang="ru-RU">
              <a:solidFill>
                <a:srgbClr val="000000">
                  <a:lumMod val="50000"/>
                  <a:lumOff val="50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10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kumimoji="1" lang="ru-RU">
              <a:solidFill>
                <a:srgbClr val="000000">
                  <a:lumMod val="50000"/>
                  <a:lumOff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kumimoji="1" lang="ru-RU">
                <a:solidFill>
                  <a:srgbClr val="000000">
                    <a:lumMod val="50000"/>
                    <a:lumOff val="50000"/>
                  </a:srgbClr>
                </a:solidFill>
                <a:latin typeface="Times New Roman" pitchFamily="18" charset="0"/>
              </a:rPr>
              <a:t>Ситников М.И. 2011 г. МОУ Назаровская СОШ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D21FD71-F4E8-42FE-97E1-BF315F82B0A3}" type="slidenum">
              <a:rPr kumimoji="1" lang="ru-RU">
                <a:solidFill>
                  <a:srgbClr val="000000">
                    <a:lumMod val="50000"/>
                    <a:lumOff val="50000"/>
                  </a:srgbClr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kumimoji="1" lang="ru-RU">
              <a:solidFill>
                <a:srgbClr val="000000">
                  <a:lumMod val="50000"/>
                  <a:lumOff val="50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37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1259630" y="1412255"/>
            <a:ext cx="7018337" cy="936625"/>
          </a:xfrm>
        </p:spPr>
        <p:txBody>
          <a:bodyPr rtlCol="0">
            <a:normAutofit fontScale="70000" lnSpcReduction="20000"/>
          </a:bodyPr>
          <a:lstStyle/>
          <a:p>
            <a:pPr indent="-182880" algn="ctr" fontAlgn="auto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altLang="ru-RU" sz="1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indent="-182880" algn="ctr" fontAlgn="auto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Правила пожарной безопасности</a:t>
            </a:r>
            <a:endParaRPr lang="ru-RU" alt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  <a:p>
            <a:pPr indent="-182880" algn="ctr" fontAlgn="auto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alt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6480175" cy="3790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6358896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692" y="0"/>
            <a:ext cx="981075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 rot="10800000" flipV="1">
            <a:off x="1259629" y="814386"/>
            <a:ext cx="6192689" cy="59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42852"/>
                </a:solidFill>
                <a:effectLst/>
                <a:latin typeface="Times New Roman" pitchFamily="18" charset="0"/>
                <a:cs typeface="Arial" pitchFamily="34" charset="0"/>
              </a:rPr>
              <a:t>ПРОКУРАТУРА ВАРГАШИНСКОГО РАЙОНА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42852"/>
                </a:solidFill>
                <a:effectLst/>
                <a:latin typeface="Times New Roman" pitchFamily="18" charset="0"/>
                <a:cs typeface="Arial" pitchFamily="34" charset="0"/>
              </a:rPr>
              <a:t> КУРГАНСКОЙ ОБЛАСТИ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Алексей\Desktop\през\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37" y="5402262"/>
            <a:ext cx="1770063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24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24578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79" name="Picture 2" descr="C:\Users\Алексей\Desktop\през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7938"/>
            <a:ext cx="9158288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850" y="115888"/>
            <a:ext cx="8496300" cy="6481464"/>
          </a:xfrm>
        </p:spPr>
        <p:txBody>
          <a:bodyPr/>
          <a:lstStyle/>
          <a:p>
            <a:pPr marL="503237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Не дожидаясь прибытия пожарных, попытайтесь потушить возгорание огнетушителем и подручными средствами (водой, плотной мокрой тканью). Легковоспламеняющиеся жидкости (бензин, керосин) тушите мокрой тканью, песком, землёй из цветочных горшков. Не открывайте окна и двери, чтобы не усилить приток воздуха к очагу пожара.</a:t>
            </a:r>
          </a:p>
          <a:p>
            <a:pPr marL="503237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Нельзя тушить водой включённые в сеть электроприборы и лить воду на электрические провода, необходимо отключить электроэнергию.</a:t>
            </a:r>
          </a:p>
          <a:p>
            <a:pPr marL="503237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Если ликвидировать очаг возгорания своими силами невозможно, необходимо немедленно покинуть квартиру, прикрыв за собой дверь.</a:t>
            </a:r>
          </a:p>
          <a:p>
            <a:pPr marL="503237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В задымлённом помещении необходимо передвигаться на четвереньках (внизу меньше дыма) и дышать через влажную ткань (мокрое одеяло, пальто). Покинув квартиру, организуйте встречу пожарных, укажите им очаг пожара.</a:t>
            </a:r>
          </a:p>
          <a:p>
            <a:endParaRPr lang="ru-RU" sz="2000" dirty="0" smtClean="0"/>
          </a:p>
        </p:txBody>
      </p:sp>
      <p:pic>
        <p:nvPicPr>
          <p:cNvPr id="4" name="Picture 4" descr="pozhar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06847"/>
            <a:ext cx="4017001" cy="2333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upload-1ea6d5d5724ca2cef6f86e49c4cece1e.hb.bizmrg.com/iblock/d5b/d5bdbfca3f189146fc1bde16e351a821/56ff5a876934fc1d228a8802130839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27122"/>
            <a:ext cx="2847360" cy="2112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09972"/>
            <a:ext cx="3888432" cy="1274812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Пожар в квартире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6626" name="Объект 2"/>
          <p:cNvSpPr>
            <a:spLocks noGrp="1"/>
          </p:cNvSpPr>
          <p:nvPr>
            <p:ph sz="quarter" idx="13"/>
          </p:nvPr>
        </p:nvSpPr>
        <p:spPr>
          <a:xfrm>
            <a:off x="4643438" y="981075"/>
            <a:ext cx="4392612" cy="5184775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Немедленно вызови пожарных, позвонив по телефону «01», с мобильного телефона «101» или по единому номеру 112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Сообщи диспетчеру следующие данные: причину вызова, свой точный адрес, фамилию и номер телефона,   с которого ты звонишь.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Запиши фамилию или номер дежурного, принявшего вызов.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6627" name="Picture 2" descr="C:\Users\Алексей\Desktop\през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65175"/>
            <a:ext cx="3887787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C:\Users\Алексей\Desktop\през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4652963"/>
            <a:ext cx="177165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467544" y="188640"/>
            <a:ext cx="7772400" cy="6553200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Бытовые пожары</a:t>
            </a:r>
          </a:p>
          <a:p>
            <a:pPr marL="609600" indent="-609600" algn="ctr">
              <a:buFontTx/>
              <a:buNone/>
            </a:pPr>
            <a:r>
              <a:rPr lang="ru-RU" altLang="ru-RU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Действия при пожаре в квартире</a:t>
            </a:r>
            <a:endParaRPr lang="ru-RU" alt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609600" indent="-609600" algn="ctr">
              <a:buFontTx/>
              <a:buNone/>
            </a:pPr>
            <a:r>
              <a:rPr lang="ru-RU" altLang="ru-RU" sz="2400" dirty="0" smtClean="0">
                <a:latin typeface="Times New Roman" pitchFamily="18" charset="0"/>
              </a:rPr>
              <a:t>Если выйти не удалось!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Закрыть щели, чтобы прекратить поступление дыма в комнату.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Лечь на пол.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Закрыть рот </a:t>
            </a:r>
            <a:r>
              <a:rPr lang="ru-RU" altLang="ru-RU" sz="24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ватно</a:t>
            </a:r>
            <a:r>
              <a:rPr lang="ru-RU" altLang="ru-RU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- марлевой повязкой или куском одежды.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 прятаться под кровать, в шкаф.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Если в комнате есть окно – открыть его и звать на помощь.</a:t>
            </a:r>
          </a:p>
        </p:txBody>
      </p:sp>
    </p:spTree>
    <p:extLst>
      <p:ext uri="{BB962C8B-B14F-4D97-AF65-F5344CB8AC3E}">
        <p14:creationId xmlns:p14="http://schemas.microsoft.com/office/powerpoint/2010/main" val="233279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07504" y="188640"/>
            <a:ext cx="7772400" cy="6553200"/>
          </a:xfrm>
        </p:spPr>
        <p:txBody>
          <a:bodyPr/>
          <a:lstStyle/>
          <a:p>
            <a:pPr marL="609600" lvl="0" indent="-609600" algn="ctr">
              <a:buNone/>
            </a:pPr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Бытовые пожары</a:t>
            </a:r>
          </a:p>
          <a:p>
            <a:pPr marL="609600" indent="-609600" algn="ctr">
              <a:buFontTx/>
              <a:buNone/>
            </a:pPr>
            <a:r>
              <a:rPr lang="ru-RU" altLang="ru-RU" sz="2400" u="sng" dirty="0" smtClean="0">
                <a:solidFill>
                  <a:srgbClr val="FF3300"/>
                </a:solidFill>
                <a:latin typeface="Times New Roman" pitchFamily="18" charset="0"/>
              </a:rPr>
              <a:t>Действия при пожаре в общественном здании</a:t>
            </a:r>
            <a:r>
              <a:rPr lang="ru-RU" altLang="ru-RU" sz="2800" dirty="0" smtClean="0">
                <a:solidFill>
                  <a:srgbClr val="FF3300"/>
                </a:solidFill>
                <a:latin typeface="Times New Roman" pitchFamily="18" charset="0"/>
              </a:rPr>
              <a:t>.</a:t>
            </a:r>
          </a:p>
          <a:p>
            <a:pPr marL="609600" indent="-609600" algn="ctr">
              <a:buFontTx/>
              <a:buNone/>
            </a:pPr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Произвести эвакуацию согласно плану эвакуации.</a:t>
            </a:r>
          </a:p>
          <a:p>
            <a:pPr marL="609600" indent="-609600">
              <a:buFontTx/>
              <a:buNone/>
            </a:pPr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а) открыть запасные выходы, </a:t>
            </a:r>
          </a:p>
          <a:p>
            <a:pPr marL="609600" indent="-609600">
              <a:buFontTx/>
              <a:buNone/>
            </a:pPr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б) ответственные за эвакуацию выводят людей).</a:t>
            </a:r>
          </a:p>
          <a:p>
            <a:pPr marL="609600" indent="-609600">
              <a:buFontTx/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</a:rPr>
              <a:t>                         а)                                            б)</a:t>
            </a:r>
          </a:p>
        </p:txBody>
      </p:sp>
      <p:pic>
        <p:nvPicPr>
          <p:cNvPr id="33796" name="Picture 4" descr="Копия DSC008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3097213" cy="26130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Копия (2) DSC008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55" y="3419475"/>
            <a:ext cx="3097213" cy="262255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44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388222" y="158377"/>
            <a:ext cx="7772400" cy="6553200"/>
          </a:xfrm>
        </p:spPr>
        <p:txBody>
          <a:bodyPr/>
          <a:lstStyle/>
          <a:p>
            <a:pPr marL="609600" lvl="0" indent="-609600" algn="ctr">
              <a:buNone/>
            </a:pPr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Бытовые пожары</a:t>
            </a:r>
          </a:p>
          <a:p>
            <a:pPr marL="609600" indent="-609600" algn="ctr">
              <a:buFontTx/>
              <a:buNone/>
            </a:pPr>
            <a:r>
              <a:rPr lang="ru-RU" altLang="ru-RU" sz="2400" b="1" u="sng" dirty="0" smtClean="0">
                <a:solidFill>
                  <a:srgbClr val="FF3300"/>
                </a:solidFill>
                <a:latin typeface="Times New Roman" pitchFamily="18" charset="0"/>
              </a:rPr>
              <a:t>Действия при пожаре в общественном здании</a:t>
            </a:r>
            <a:endParaRPr lang="ru-RU" altLang="ru-RU" sz="2800" b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 marL="609600" indent="-609600" algn="ctr">
              <a:buFontTx/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</a:rPr>
              <a:t> Произвести тушение огня первичными средствами пожаротушения.</a:t>
            </a:r>
          </a:p>
          <a:p>
            <a:pPr marL="609600" indent="-609600" algn="ctr">
              <a:buFontTx/>
              <a:buNone/>
            </a:pPr>
            <a:r>
              <a:rPr lang="ru-RU" alt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ПОМНИТЕ</a:t>
            </a: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</a:t>
            </a:r>
          </a:p>
          <a:p>
            <a:pPr marL="609600" indent="-609600" algn="ctr">
              <a:buFontTx/>
              <a:buNone/>
            </a:pPr>
            <a:r>
              <a:rPr lang="ru-RU" alt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  <a:t>Если не удаётся потушить огонь  в течение нескольких минут, - уходите.</a:t>
            </a:r>
          </a:p>
          <a:p>
            <a:pPr marL="609600" indent="-609600" algn="ctr">
              <a:buFontTx/>
              <a:buNone/>
            </a:pPr>
            <a:endParaRPr lang="ru-RU" altLang="ru-RU" sz="2400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34821" name="Picture 5" descr="Копия (3) DSC008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47" y="3789040"/>
            <a:ext cx="4248150" cy="291465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95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5933" y="144463"/>
            <a:ext cx="651251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Пожар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на балконе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7650" name="Picture 2" descr="C:\Users\Алексей\Desktop\през\ph11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76250"/>
            <a:ext cx="3078163" cy="5905078"/>
          </a:xfrm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923928" y="1287463"/>
            <a:ext cx="50419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</a:rPr>
              <a:t>Сообщить о пожаре по телефону </a:t>
            </a:r>
            <a:r>
              <a:rPr lang="ru-RU" sz="2400" b="1" dirty="0" smtClean="0">
                <a:latin typeface="Times New Roman" pitchFamily="18" charset="0"/>
              </a:rPr>
              <a:t>«01», с мобильного телефона «101»,  </a:t>
            </a:r>
            <a:r>
              <a:rPr lang="ru-RU" sz="2400" b="1" dirty="0">
                <a:latin typeface="Times New Roman" pitchFamily="18" charset="0"/>
              </a:rPr>
              <a:t>(112);</a:t>
            </a:r>
          </a:p>
          <a:p>
            <a:r>
              <a:rPr lang="ru-RU" sz="2400" b="1" dirty="0">
                <a:latin typeface="Times New Roman" pitchFamily="18" charset="0"/>
              </a:rPr>
              <a:t>Попробовать самостоятельно, находясь вне зоны  задымления, потушить пожар, используя подручные средства. Если огонь набирает силу и ваши усилия тщетны, то немедленно покинуть балкон, плотно закрыв за собой дверь и форточки, чтобы не создавать сквозняка;</a:t>
            </a:r>
          </a:p>
          <a:p>
            <a:r>
              <a:rPr lang="ru-RU" sz="2400" b="1" dirty="0">
                <a:latin typeface="Times New Roman" pitchFamily="18" charset="0"/>
              </a:rPr>
              <a:t>Предупредить соседей с верхних этажей, что у вас пожар.</a:t>
            </a:r>
          </a:p>
        </p:txBody>
      </p:sp>
      <p:pic>
        <p:nvPicPr>
          <p:cNvPr id="27652" name="Picture 3" descr="C:\Users\Алексей\Desktop\през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3865" y="5301208"/>
            <a:ext cx="1770063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404664"/>
            <a:ext cx="471231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Пожар в подъезде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90863" y="1169988"/>
            <a:ext cx="6053137" cy="5688012"/>
          </a:xfrm>
        </p:spPr>
        <p:txBody>
          <a:bodyPr rtlCol="0">
            <a:normAutofit fontScale="25000" lnSpcReduction="20000"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ru-RU" sz="9600" b="1" dirty="0" smtClean="0">
                <a:solidFill>
                  <a:schemeClr val="tx1"/>
                </a:solidFill>
              </a:rPr>
              <a:t>Постарайся определить </a:t>
            </a:r>
            <a:r>
              <a:rPr lang="ru-RU" sz="9600" b="1" dirty="0">
                <a:solidFill>
                  <a:schemeClr val="tx1"/>
                </a:solidFill>
              </a:rPr>
              <a:t>место </a:t>
            </a:r>
            <a:r>
              <a:rPr lang="ru-RU" sz="9600" b="1" dirty="0" smtClean="0">
                <a:solidFill>
                  <a:schemeClr val="tx1"/>
                </a:solidFill>
              </a:rPr>
              <a:t>горения </a:t>
            </a:r>
            <a:r>
              <a:rPr lang="ru-RU" sz="9600" b="1" dirty="0">
                <a:solidFill>
                  <a:schemeClr val="tx1"/>
                </a:solidFill>
              </a:rPr>
              <a:t>и </a:t>
            </a:r>
            <a:r>
              <a:rPr lang="ru-RU" sz="9600" b="1" dirty="0" smtClean="0">
                <a:solidFill>
                  <a:schemeClr val="tx1"/>
                </a:solidFill>
              </a:rPr>
              <a:t>сообщи </a:t>
            </a:r>
            <a:r>
              <a:rPr lang="ru-RU" sz="9600" b="1" dirty="0">
                <a:solidFill>
                  <a:schemeClr val="tx1"/>
                </a:solidFill>
              </a:rPr>
              <a:t>соседям о </a:t>
            </a:r>
            <a:r>
              <a:rPr lang="ru-RU" sz="9600" b="1" dirty="0" smtClean="0">
                <a:solidFill>
                  <a:schemeClr val="tx1"/>
                </a:solidFill>
              </a:rPr>
              <a:t>пожаре;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9600" b="1" dirty="0" smtClean="0">
                <a:solidFill>
                  <a:schemeClr val="tx1"/>
                </a:solidFill>
              </a:rPr>
              <a:t> Постарайся </a:t>
            </a:r>
            <a:r>
              <a:rPr lang="ru-RU" sz="9600" b="1" dirty="0">
                <a:solidFill>
                  <a:schemeClr val="tx1"/>
                </a:solidFill>
              </a:rPr>
              <a:t>локализовать очаг </a:t>
            </a:r>
            <a:r>
              <a:rPr lang="ru-RU" sz="9600" b="1" dirty="0" smtClean="0">
                <a:solidFill>
                  <a:schemeClr val="tx1"/>
                </a:solidFill>
              </a:rPr>
              <a:t>пожара;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9600" b="1" dirty="0" smtClean="0">
                <a:solidFill>
                  <a:schemeClr val="tx1"/>
                </a:solidFill>
              </a:rPr>
              <a:t> Сообщи </a:t>
            </a:r>
            <a:r>
              <a:rPr lang="ru-RU" sz="9600" b="1" dirty="0">
                <a:solidFill>
                  <a:schemeClr val="tx1"/>
                </a:solidFill>
              </a:rPr>
              <a:t>о пожаре в пожарную </a:t>
            </a:r>
            <a:r>
              <a:rPr lang="ru-RU" sz="9600" b="1" dirty="0" smtClean="0">
                <a:solidFill>
                  <a:schemeClr val="tx1"/>
                </a:solidFill>
              </a:rPr>
              <a:t>часть;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9600" b="1" dirty="0" smtClean="0">
                <a:solidFill>
                  <a:schemeClr val="tx1"/>
                </a:solidFill>
              </a:rPr>
              <a:t> Если воспользоваться </a:t>
            </a:r>
            <a:r>
              <a:rPr lang="ru-RU" sz="9600" b="1" dirty="0">
                <a:solidFill>
                  <a:schemeClr val="tx1"/>
                </a:solidFill>
              </a:rPr>
              <a:t>лестницей для выхода </a:t>
            </a:r>
            <a:r>
              <a:rPr lang="ru-RU" sz="9600" b="1" dirty="0" smtClean="0">
                <a:solidFill>
                  <a:schemeClr val="tx1"/>
                </a:solidFill>
              </a:rPr>
              <a:t>невозможно</a:t>
            </a:r>
            <a:r>
              <a:rPr lang="ru-RU" sz="9600" b="1" dirty="0">
                <a:solidFill>
                  <a:schemeClr val="tx1"/>
                </a:solidFill>
              </a:rPr>
              <a:t>, </a:t>
            </a:r>
            <a:r>
              <a:rPr lang="ru-RU" sz="9600" b="1" dirty="0" smtClean="0">
                <a:solidFill>
                  <a:schemeClr val="tx1"/>
                </a:solidFill>
              </a:rPr>
              <a:t>оставайся </a:t>
            </a:r>
            <a:r>
              <a:rPr lang="ru-RU" sz="9600" b="1" dirty="0">
                <a:solidFill>
                  <a:schemeClr val="tx1"/>
                </a:solidFill>
              </a:rPr>
              <a:t>в </a:t>
            </a:r>
            <a:r>
              <a:rPr lang="ru-RU" sz="9600" b="1" dirty="0" smtClean="0">
                <a:solidFill>
                  <a:schemeClr val="tx1"/>
                </a:solidFill>
              </a:rPr>
              <a:t>квартире;</a:t>
            </a:r>
            <a:endParaRPr lang="ru-RU" sz="9600" b="1" dirty="0">
              <a:solidFill>
                <a:schemeClr val="tx1"/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9600" b="1" dirty="0" smtClean="0">
                <a:solidFill>
                  <a:schemeClr val="tx1"/>
                </a:solidFill>
              </a:rPr>
              <a:t>Чтобы </a:t>
            </a:r>
            <a:r>
              <a:rPr lang="ru-RU" sz="9600" b="1" dirty="0">
                <a:solidFill>
                  <a:schemeClr val="tx1"/>
                </a:solidFill>
              </a:rPr>
              <a:t>не отравиться продуктами горения, </a:t>
            </a:r>
            <a:r>
              <a:rPr lang="ru-RU" sz="9600" b="1" dirty="0" smtClean="0">
                <a:solidFill>
                  <a:schemeClr val="tx1"/>
                </a:solidFill>
              </a:rPr>
              <a:t>закрой щели дверей </a:t>
            </a:r>
            <a:r>
              <a:rPr lang="ru-RU" sz="9600" b="1" dirty="0">
                <a:solidFill>
                  <a:schemeClr val="tx1"/>
                </a:solidFill>
              </a:rPr>
              <a:t>и вентиляционные отверстия мокрыми </a:t>
            </a:r>
            <a:r>
              <a:rPr lang="ru-RU" sz="9600" b="1" dirty="0" smtClean="0">
                <a:solidFill>
                  <a:schemeClr val="tx1"/>
                </a:solidFill>
              </a:rPr>
              <a:t>одеялами, полотенцами;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9600" b="1" dirty="0" smtClean="0">
                <a:solidFill>
                  <a:schemeClr val="tx1"/>
                </a:solidFill>
              </a:rPr>
              <a:t> Укройся </a:t>
            </a:r>
            <a:r>
              <a:rPr lang="ru-RU" sz="9600" b="1" dirty="0">
                <a:solidFill>
                  <a:schemeClr val="tx1"/>
                </a:solidFill>
              </a:rPr>
              <a:t>от пожара до прибытия </a:t>
            </a:r>
            <a:r>
              <a:rPr lang="ru-RU" sz="9600" b="1" dirty="0" smtClean="0">
                <a:solidFill>
                  <a:schemeClr val="tx1"/>
                </a:solidFill>
              </a:rPr>
              <a:t>пожарных </a:t>
            </a:r>
            <a:r>
              <a:rPr lang="ru-RU" sz="9600" b="1" dirty="0">
                <a:solidFill>
                  <a:schemeClr val="tx1"/>
                </a:solidFill>
              </a:rPr>
              <a:t>на балконе, плотно закрыв за </a:t>
            </a:r>
            <a:r>
              <a:rPr lang="ru-RU" sz="9600" b="1" dirty="0" smtClean="0">
                <a:solidFill>
                  <a:schemeClr val="tx1"/>
                </a:solidFill>
              </a:rPr>
              <a:t>собой дверь;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9600" b="1" dirty="0" smtClean="0">
                <a:solidFill>
                  <a:schemeClr val="tx1"/>
                </a:solidFill>
              </a:rPr>
              <a:t> По </a:t>
            </a:r>
            <a:r>
              <a:rPr lang="ru-RU" sz="9600" b="1" dirty="0">
                <a:solidFill>
                  <a:schemeClr val="tx1"/>
                </a:solidFill>
              </a:rPr>
              <a:t>прибытии пожарных </a:t>
            </a:r>
            <a:r>
              <a:rPr lang="ru-RU" sz="9600" b="1" dirty="0" smtClean="0">
                <a:solidFill>
                  <a:schemeClr val="tx1"/>
                </a:solidFill>
              </a:rPr>
              <a:t>привлеки </a:t>
            </a:r>
            <a:r>
              <a:rPr lang="ru-RU" sz="9600" b="1" dirty="0">
                <a:solidFill>
                  <a:schemeClr val="tx1"/>
                </a:solidFill>
              </a:rPr>
              <a:t>их </a:t>
            </a:r>
            <a:r>
              <a:rPr lang="ru-RU" sz="9600" b="1" dirty="0" smtClean="0">
                <a:solidFill>
                  <a:schemeClr val="tx1"/>
                </a:solidFill>
              </a:rPr>
              <a:t>внимание.</a:t>
            </a:r>
            <a:endParaRPr lang="ru-RU" sz="9600" b="1" dirty="0">
              <a:solidFill>
                <a:schemeClr val="tx1"/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9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9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675" name="Picture 2" descr="C:\Users\Алексей\Desktop\през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404813"/>
            <a:ext cx="2819400" cy="597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C:\Users\Алексей\Desktop\през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5424368"/>
            <a:ext cx="1770062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user\Desktop\6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128588"/>
            <a:ext cx="18637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C:\Users\Алексей\Desktop\през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425" y="115888"/>
            <a:ext cx="1538288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974" y="260648"/>
            <a:ext cx="5317976" cy="884857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Пожар в кабине лифта</a:t>
            </a:r>
            <a:endParaRPr lang="ru-RU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5425" y="1196975"/>
            <a:ext cx="8307388" cy="5346700"/>
          </a:xfrm>
        </p:spPr>
        <p:txBody>
          <a:bodyPr rtlCol="0">
            <a:no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		 </a:t>
            </a:r>
            <a:r>
              <a:rPr lang="ru-RU" sz="2400" b="1" dirty="0" smtClean="0">
                <a:solidFill>
                  <a:schemeClr val="tx1"/>
                </a:solidFill>
              </a:rPr>
              <a:t>При </a:t>
            </a:r>
            <a:r>
              <a:rPr lang="ru-RU" sz="2400" b="1" dirty="0">
                <a:solidFill>
                  <a:schemeClr val="tx1"/>
                </a:solidFill>
              </a:rPr>
              <a:t>возгорании в </a:t>
            </a:r>
            <a:r>
              <a:rPr lang="ru-RU" sz="2400" b="1" dirty="0" smtClean="0">
                <a:solidFill>
                  <a:schemeClr val="tx1"/>
                </a:solidFill>
              </a:rPr>
              <a:t>кабине лифта                                                                необходимо немедленно </a:t>
            </a:r>
            <a:r>
              <a:rPr lang="ru-RU" sz="2400" b="1" dirty="0">
                <a:solidFill>
                  <a:schemeClr val="tx1"/>
                </a:solidFill>
              </a:rPr>
              <a:t>сообщить об </a:t>
            </a:r>
            <a:r>
              <a:rPr lang="ru-RU" sz="2400" b="1" dirty="0" smtClean="0">
                <a:solidFill>
                  <a:schemeClr val="tx1"/>
                </a:solidFill>
              </a:rPr>
              <a:t>этом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диспетчеру</a:t>
            </a:r>
            <a:r>
              <a:rPr lang="ru-RU" sz="2400" b="1" dirty="0">
                <a:solidFill>
                  <a:schemeClr val="tx1"/>
                </a:solidFill>
              </a:rPr>
              <a:t>, нажав кнопку </a:t>
            </a:r>
            <a:r>
              <a:rPr lang="ru-RU" sz="2400" b="1" dirty="0" smtClean="0">
                <a:solidFill>
                  <a:srgbClr val="C00000"/>
                </a:solidFill>
              </a:rPr>
              <a:t>«вызов»,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>
                <a:solidFill>
                  <a:schemeClr val="tx1"/>
                </a:solidFill>
              </a:rPr>
              <a:t>е</a:t>
            </a:r>
            <a:r>
              <a:rPr lang="ru-RU" sz="2400" b="1" dirty="0" smtClean="0">
                <a:solidFill>
                  <a:schemeClr val="tx1"/>
                </a:solidFill>
              </a:rPr>
              <a:t>сли </a:t>
            </a:r>
            <a:r>
              <a:rPr lang="ru-RU" sz="2400" b="1" dirty="0">
                <a:solidFill>
                  <a:schemeClr val="tx1"/>
                </a:solidFill>
              </a:rPr>
              <a:t>лифт движется, не </a:t>
            </a:r>
            <a:r>
              <a:rPr lang="ru-RU" sz="2400" b="1" dirty="0" smtClean="0">
                <a:solidFill>
                  <a:schemeClr val="tx1"/>
                </a:solidFill>
              </a:rPr>
              <a:t>останавливай </a:t>
            </a:r>
            <a:r>
              <a:rPr lang="ru-RU" sz="2400" b="1" dirty="0">
                <a:solidFill>
                  <a:schemeClr val="tx1"/>
                </a:solidFill>
              </a:rPr>
              <a:t>его, а </a:t>
            </a:r>
            <a:r>
              <a:rPr lang="ru-RU" sz="2400" b="1" dirty="0" smtClean="0">
                <a:solidFill>
                  <a:schemeClr val="tx1"/>
                </a:solidFill>
              </a:rPr>
              <a:t>дождись </a:t>
            </a:r>
            <a:r>
              <a:rPr lang="ru-RU" sz="2400" b="1" dirty="0">
                <a:solidFill>
                  <a:schemeClr val="tx1"/>
                </a:solidFill>
              </a:rPr>
              <a:t>остановки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Выйдя из кабины лифта, </a:t>
            </a:r>
            <a:r>
              <a:rPr lang="ru-RU" sz="2400" b="1" dirty="0" smtClean="0">
                <a:solidFill>
                  <a:schemeClr val="tx1"/>
                </a:solidFill>
              </a:rPr>
              <a:t>заблокируй </a:t>
            </a:r>
            <a:r>
              <a:rPr lang="ru-RU" sz="2400" b="1" dirty="0">
                <a:solidFill>
                  <a:schemeClr val="tx1"/>
                </a:solidFill>
              </a:rPr>
              <a:t>двери и </a:t>
            </a:r>
            <a:r>
              <a:rPr lang="ru-RU" sz="2400" b="1" dirty="0" smtClean="0">
                <a:solidFill>
                  <a:schemeClr val="tx1"/>
                </a:solidFill>
              </a:rPr>
              <a:t>попроси жильцов вызвать </a:t>
            </a:r>
            <a:r>
              <a:rPr lang="ru-RU" sz="2400" b="1" dirty="0">
                <a:solidFill>
                  <a:schemeClr val="tx1"/>
                </a:solidFill>
              </a:rPr>
              <a:t>пожарную охрану.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>
                <a:solidFill>
                  <a:schemeClr val="tx1"/>
                </a:solidFill>
              </a:rPr>
              <a:t>Если лифт остановился между этажами</a:t>
            </a:r>
            <a:r>
              <a:rPr lang="ru-RU" sz="2400" b="1" dirty="0" smtClean="0">
                <a:solidFill>
                  <a:schemeClr val="tx1"/>
                </a:solidFill>
              </a:rPr>
              <a:t>, стучи </a:t>
            </a:r>
            <a:r>
              <a:rPr lang="ru-RU" sz="2400" b="1" dirty="0">
                <a:solidFill>
                  <a:schemeClr val="tx1"/>
                </a:solidFill>
              </a:rPr>
              <a:t>по стенам </a:t>
            </a:r>
            <a:r>
              <a:rPr lang="ru-RU" sz="2400" b="1" dirty="0" smtClean="0">
                <a:solidFill>
                  <a:schemeClr val="tx1"/>
                </a:solidFill>
              </a:rPr>
              <a:t>кабины и зови </a:t>
            </a:r>
            <a:r>
              <a:rPr lang="ru-RU" sz="2400" b="1" dirty="0">
                <a:solidFill>
                  <a:schemeClr val="tx1"/>
                </a:solidFill>
              </a:rPr>
              <a:t>на помощь, </a:t>
            </a:r>
            <a:r>
              <a:rPr lang="ru-RU" sz="2400" b="1" dirty="0" smtClean="0">
                <a:solidFill>
                  <a:schemeClr val="tx1"/>
                </a:solidFill>
              </a:rPr>
              <a:t>попытайся раздвинуть автоматические </a:t>
            </a:r>
            <a:r>
              <a:rPr lang="ru-RU" sz="2400" b="1" dirty="0">
                <a:solidFill>
                  <a:schemeClr val="tx1"/>
                </a:solidFill>
              </a:rPr>
              <a:t>двери лифта и выбраться наружу.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>
                <a:solidFill>
                  <a:schemeClr val="tx1"/>
                </a:solidFill>
              </a:rPr>
              <a:t>При невозможности самостоятельно выйти из </a:t>
            </a:r>
            <a:r>
              <a:rPr lang="ru-RU" sz="2400" b="1" dirty="0" smtClean="0">
                <a:solidFill>
                  <a:schemeClr val="tx1"/>
                </a:solidFill>
              </a:rPr>
              <a:t>лифта закрой </a:t>
            </a:r>
            <a:r>
              <a:rPr lang="ru-RU" sz="2400" b="1" dirty="0">
                <a:solidFill>
                  <a:schemeClr val="tx1"/>
                </a:solidFill>
              </a:rPr>
              <a:t>нос и рот носовым платком, рукавом одежды, смочив их </a:t>
            </a:r>
            <a:r>
              <a:rPr lang="ru-RU" sz="2400" b="1" dirty="0" smtClean="0">
                <a:solidFill>
                  <a:schemeClr val="tx1"/>
                </a:solidFill>
              </a:rPr>
              <a:t>жидкостью, сохраняй выдержку </a:t>
            </a:r>
            <a:r>
              <a:rPr lang="ru-RU" sz="2400" b="1" dirty="0">
                <a:solidFill>
                  <a:schemeClr val="tx1"/>
                </a:solidFill>
              </a:rPr>
              <a:t>и спокойствие.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701" name="Picture 3" descr="C:\Users\Алексей\Desktop\през\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8706" y="2424445"/>
            <a:ext cx="88582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Пожар в 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школе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3" y="1772816"/>
            <a:ext cx="8231708" cy="4751809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Немедленно позвонить по телефону «01» или  с мобильного телефона «101».</a:t>
            </a:r>
          </a:p>
          <a:p>
            <a:pPr marL="44450" indent="0">
              <a:buFont typeface="Georgia" pitchFamily="18" charset="0"/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Задействовать систему оповещения людей.</a:t>
            </a:r>
          </a:p>
          <a:p>
            <a:pPr marL="44450" indent="0">
              <a:buFont typeface="Georgia" pitchFamily="18" charset="0"/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Приступить к эвакуации детей из здания.</a:t>
            </a:r>
          </a:p>
          <a:p>
            <a:pPr marL="44450" indent="0">
              <a:buFont typeface="Georgia" pitchFamily="18" charset="0"/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Известить о пожаре директора и охрану.</a:t>
            </a:r>
          </a:p>
          <a:p>
            <a:pPr marL="44450" indent="0">
              <a:buFont typeface="Georgia" pitchFamily="18" charset="0"/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Организовать встречу пожарных подразделений.</a:t>
            </a:r>
          </a:p>
          <a:p>
            <a:pPr marL="44450" indent="0">
              <a:buFont typeface="Georgia" pitchFamily="18" charset="0"/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Принять меры по тушению пожара средствами пожаротушения.</a:t>
            </a:r>
          </a:p>
          <a:p>
            <a:pPr marL="44450" indent="0">
              <a:buFont typeface="Georgia" pitchFamily="18" charset="0"/>
              <a:buNone/>
            </a:pPr>
            <a:endParaRPr lang="ru-RU" altLang="ru-RU" sz="24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endParaRPr lang="ru-RU" sz="2400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301208"/>
            <a:ext cx="177482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14" y="404664"/>
            <a:ext cx="6593195" cy="1296144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Огонь на службе у людей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6386" name="Picture 2" descr="C:\Users\Алексей\Desktop\през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57563"/>
            <a:ext cx="3167062" cy="237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C:\Users\Алексей\Desktop\през\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425450" y="476250"/>
            <a:ext cx="3209925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8" name="Прямоугольник 2"/>
          <p:cNvSpPr>
            <a:spLocks noChangeArrowheads="1"/>
          </p:cNvSpPr>
          <p:nvPr/>
        </p:nvSpPr>
        <p:spPr bwMode="auto">
          <a:xfrm>
            <a:off x="4067175" y="1844675"/>
            <a:ext cx="45370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При помощи огня человек обеспечил себя теплом и светом. 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Без огня сегодня невозможна жизнь человека на нашей планете: огонь плавит руду, горение приводит в движение автомашины, пароходы, самолёты, ракеты, помогает вырабатывать электроэнергию.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91413"/>
            <a:ext cx="1630809" cy="133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84213" y="1412875"/>
            <a:ext cx="7550150" cy="46799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l">
              <a:buFont typeface="Georgia" pitchFamily="18" charset="0"/>
              <a:buNone/>
            </a:pPr>
            <a:r>
              <a:rPr lang="ru-RU" sz="2800" dirty="0" smtClean="0">
                <a:solidFill>
                  <a:schemeClr val="tx1"/>
                </a:solidFill>
                <a:effectLst/>
              </a:rPr>
              <a:t>1. Назовите основные причины пожаров?</a:t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>2. Чем нельзя тушить включённые электроприборы и легковоспламеняющиеся жидкости? Объясните почему?</a:t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>3. Как защитить органы дыхания в задымлённом помещении?</a:t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>4. Почему нельзя пользоваться лифтом, покидая здание при пожаре?</a:t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endParaRPr lang="ru-RU" sz="28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2770" name="Объект 2"/>
          <p:cNvSpPr>
            <a:spLocks noGrp="1"/>
          </p:cNvSpPr>
          <p:nvPr>
            <p:ph sz="quarter" idx="13"/>
          </p:nvPr>
        </p:nvSpPr>
        <p:spPr>
          <a:xfrm>
            <a:off x="1115616" y="476672"/>
            <a:ext cx="6400800" cy="681037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 себя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60985"/>
            <a:ext cx="177482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8313" y="1268413"/>
            <a:ext cx="7848600" cy="5329237"/>
          </a:xfrm>
        </p:spPr>
        <p:txBody>
          <a:bodyPr rtlCol="0">
            <a:noAutofit/>
          </a:bodyPr>
          <a:lstStyle/>
          <a:p>
            <a:pPr marL="388620" indent="-342900" fontAlgn="auto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2400" b="1" kern="0" dirty="0">
                <a:solidFill>
                  <a:schemeClr val="tx1"/>
                </a:solidFill>
              </a:rPr>
              <a:t>При просмотре телепередачи пропало изображение, а из телевизора пошёл дым. Опишите порядок действий.</a:t>
            </a:r>
          </a:p>
          <a:p>
            <a:pPr marL="388620" indent="-342900" fontAlgn="auto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chemeClr val="tx1"/>
                </a:solidFill>
              </a:rPr>
              <a:t>Вы находитесь дома. Заметили, что на балконе от </a:t>
            </a:r>
            <a:r>
              <a:rPr lang="ru-RU" sz="2400" b="1" dirty="0" smtClean="0">
                <a:solidFill>
                  <a:schemeClr val="tx1"/>
                </a:solidFill>
              </a:rPr>
              <a:t>брошенного </a:t>
            </a:r>
            <a:r>
              <a:rPr lang="ru-RU" sz="2400" b="1" dirty="0">
                <a:solidFill>
                  <a:schemeClr val="tx1"/>
                </a:solidFill>
              </a:rPr>
              <a:t>сверху окурка начали гореть различные вещи. </a:t>
            </a:r>
            <a:r>
              <a:rPr lang="ru-RU" sz="2400" b="1" dirty="0" smtClean="0">
                <a:solidFill>
                  <a:schemeClr val="tx1"/>
                </a:solidFill>
              </a:rPr>
              <a:t>Опишите </a:t>
            </a:r>
            <a:r>
              <a:rPr lang="ru-RU" sz="2400" b="1" dirty="0">
                <a:solidFill>
                  <a:schemeClr val="tx1"/>
                </a:solidFill>
              </a:rPr>
              <a:t>порядок действий.</a:t>
            </a:r>
          </a:p>
          <a:p>
            <a:pPr marL="388620" indent="-342900" fontAlgn="auto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chemeClr val="tx1"/>
                </a:solidFill>
              </a:rPr>
              <a:t>Вы с улицы вошли в подъезд и ощутили сильный запах дыма. Опишите порядок </a:t>
            </a:r>
            <a:r>
              <a:rPr lang="ru-RU" sz="2400" b="1" dirty="0" smtClean="0">
                <a:solidFill>
                  <a:schemeClr val="tx1"/>
                </a:solidFill>
              </a:rPr>
              <a:t>действий.</a:t>
            </a:r>
          </a:p>
          <a:p>
            <a:pPr marL="388620" indent="-342900" fontAlgn="auto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chemeClr val="tx1"/>
                </a:solidFill>
              </a:rPr>
              <a:t>В лесу началась гореть сухая трава, образовался пожар. Ваши действия?</a:t>
            </a:r>
          </a:p>
          <a:p>
            <a:pPr marL="388620" indent="-342900" fontAlgn="auto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От горящей конфорки газовой плиты загорелось </a:t>
            </a:r>
            <a:r>
              <a:rPr lang="ru-RU" sz="2400" b="1" dirty="0" smtClean="0">
                <a:solidFill>
                  <a:schemeClr val="tx1"/>
                </a:solidFill>
              </a:rPr>
              <a:t>полотенце.</a:t>
            </a:r>
            <a:endParaRPr lang="ru-RU" sz="2400" b="1" dirty="0">
              <a:solidFill>
                <a:schemeClr val="tx1"/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88640"/>
            <a:ext cx="6511925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Ваши действия?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132856"/>
            <a:ext cx="8784976" cy="2808312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solidFill>
                  <a:srgbClr val="C00000"/>
                </a:solidFill>
              </a:rPr>
              <a:t>СПАСИБО ЗА ВНИМАНИЕ !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3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Алексей\Desktop\през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48615" cy="1656184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Огонь может быть не только другом</a:t>
            </a:r>
            <a:endParaRPr lang="ru-R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3375" y="2492375"/>
            <a:ext cx="8477250" cy="29527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365760" lvl="1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Пожар – неконтролируемый процесс горения,  уничтожающий материальные ценности и создающий опасность для жизни людей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48680"/>
            <a:ext cx="5328592" cy="1008112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Пожар в городских</a:t>
            </a:r>
            <a:b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квартирах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03575" y="2060575"/>
            <a:ext cx="5616575" cy="4267200"/>
          </a:xfrm>
        </p:spPr>
        <p:txBody>
          <a:bodyPr rtlCol="0">
            <a:normAutofit lnSpcReduction="10000"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>
                <a:solidFill>
                  <a:schemeClr val="tx1"/>
                </a:solidFill>
              </a:rPr>
              <a:t>Наиболее часто пожары возникают </a:t>
            </a:r>
            <a:r>
              <a:rPr lang="ru-RU" sz="2400" b="1" dirty="0" smtClean="0">
                <a:solidFill>
                  <a:schemeClr val="tx1"/>
                </a:solidFill>
              </a:rPr>
              <a:t>     в </a:t>
            </a:r>
            <a:r>
              <a:rPr lang="ru-RU" sz="2400" b="1" dirty="0">
                <a:solidFill>
                  <a:schemeClr val="tx1"/>
                </a:solidFill>
              </a:rPr>
              <a:t>городских </a:t>
            </a:r>
            <a:r>
              <a:rPr lang="ru-RU" sz="2400" b="1" dirty="0" smtClean="0">
                <a:solidFill>
                  <a:schemeClr val="tx1"/>
                </a:solidFill>
              </a:rPr>
              <a:t>квартирах.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Опасность возникновения пожара </a:t>
            </a:r>
            <a:r>
              <a:rPr lang="ru-RU" sz="2400" b="1" dirty="0" smtClean="0">
                <a:solidFill>
                  <a:schemeClr val="tx1"/>
                </a:solidFill>
              </a:rPr>
              <a:t>      в </a:t>
            </a:r>
            <a:r>
              <a:rPr lang="ru-RU" sz="2400" b="1" dirty="0">
                <a:solidFill>
                  <a:schemeClr val="tx1"/>
                </a:solidFill>
              </a:rPr>
              <a:t>жилище </a:t>
            </a:r>
            <a:r>
              <a:rPr lang="ru-RU" sz="2400" b="1" dirty="0" smtClean="0">
                <a:solidFill>
                  <a:schemeClr val="tx1"/>
                </a:solidFill>
              </a:rPr>
              <a:t>человека </a:t>
            </a:r>
            <a:r>
              <a:rPr lang="ru-RU" sz="2400" b="1" dirty="0">
                <a:solidFill>
                  <a:schemeClr val="tx1"/>
                </a:solidFill>
              </a:rPr>
              <a:t>постоянно возрастает.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В </a:t>
            </a:r>
            <a:r>
              <a:rPr lang="ru-RU" sz="2400" b="1" dirty="0">
                <a:solidFill>
                  <a:schemeClr val="tx1"/>
                </a:solidFill>
              </a:rPr>
              <a:t>каждом доме увеличивается </a:t>
            </a:r>
            <a:r>
              <a:rPr lang="ru-RU" sz="2400" b="1" dirty="0" smtClean="0">
                <a:solidFill>
                  <a:schemeClr val="tx1"/>
                </a:solidFill>
              </a:rPr>
              <a:t>количество </a:t>
            </a:r>
            <a:r>
              <a:rPr lang="ru-RU" sz="2400" b="1" dirty="0">
                <a:solidFill>
                  <a:schemeClr val="tx1"/>
                </a:solidFill>
              </a:rPr>
              <a:t>электроприборов. </a:t>
            </a:r>
            <a:r>
              <a:rPr lang="ru-RU" sz="2400" b="1" dirty="0" smtClean="0">
                <a:solidFill>
                  <a:schemeClr val="tx1"/>
                </a:solidFill>
              </a:rPr>
              <a:t>           Это </a:t>
            </a:r>
            <a:r>
              <a:rPr lang="ru-RU" sz="2400" b="1" dirty="0">
                <a:solidFill>
                  <a:schemeClr val="tx1"/>
                </a:solidFill>
              </a:rPr>
              <a:t>холодильники, телевизоры, </a:t>
            </a:r>
            <a:r>
              <a:rPr lang="ru-RU" sz="2400" b="1" dirty="0" smtClean="0">
                <a:solidFill>
                  <a:schemeClr val="tx1"/>
                </a:solidFill>
              </a:rPr>
              <a:t>радиоаппаратура</a:t>
            </a:r>
            <a:r>
              <a:rPr lang="ru-RU" sz="2400" b="1" dirty="0">
                <a:solidFill>
                  <a:schemeClr val="tx1"/>
                </a:solidFill>
              </a:rPr>
              <a:t>, стиральные машины, электронагревательные </a:t>
            </a:r>
            <a:r>
              <a:rPr lang="ru-RU" sz="2400" b="1" dirty="0" smtClean="0">
                <a:solidFill>
                  <a:schemeClr val="tx1"/>
                </a:solidFill>
              </a:rPr>
              <a:t>приборы.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8435" name="Picture 2" descr="C:\Users\Алексей\Desktop\през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420938"/>
            <a:ext cx="2376487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Алексей\Desktop\през\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11138"/>
            <a:ext cx="237013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87" y="5589240"/>
            <a:ext cx="1584176" cy="129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60648"/>
            <a:ext cx="4464496" cy="72008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Причины пожаров </a:t>
            </a:r>
            <a:endParaRPr lang="ru-RU" sz="4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9458" name="Picture 2" descr="C:\Users\Алексей\Desktop\през\1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04813" y="115888"/>
            <a:ext cx="3690937" cy="3673475"/>
          </a:xfrm>
        </p:spPr>
      </p:pic>
      <p:pic>
        <p:nvPicPr>
          <p:cNvPr id="19459" name="Picture 3" descr="C:\Users\Алексей\Desktop\през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" y="4005263"/>
            <a:ext cx="3676650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2"/>
          <p:cNvSpPr>
            <a:spLocks noChangeArrowheads="1"/>
          </p:cNvSpPr>
          <p:nvPr/>
        </p:nvSpPr>
        <p:spPr bwMode="auto">
          <a:xfrm>
            <a:off x="4572000" y="1511300"/>
            <a:ext cx="4103688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Большая часть пожаров происходит по вине самих людей, от их небрежности в обращении с огнём. 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Пожар может возникнуть всюду, где огонь оказался без контроля.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Причиной пожара может стать и игра с огнём. Из-за этого вспыхивает примерно каждый шестой пожар.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926" y="5665788"/>
            <a:ext cx="1485555" cy="12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88640"/>
            <a:ext cx="4248472" cy="828091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Игры детей с огнем</a:t>
            </a:r>
            <a:endParaRPr lang="ru-RU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0482" name="Picture 2" descr="C:\Users\Алексей\Desktop\през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8913"/>
            <a:ext cx="360203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Алексей\Desktop\през\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542925" y="1982788"/>
            <a:ext cx="3602038" cy="1871662"/>
          </a:xfrm>
        </p:spPr>
      </p:pic>
      <p:pic>
        <p:nvPicPr>
          <p:cNvPr id="20484" name="Picture 4" descr="C:\Users\Алексей\Desktop\през\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005263"/>
            <a:ext cx="360203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2"/>
          <p:cNvSpPr>
            <a:spLocks noChangeArrowheads="1"/>
          </p:cNvSpPr>
          <p:nvPr/>
        </p:nvSpPr>
        <p:spPr bwMode="auto">
          <a:xfrm>
            <a:off x="4859338" y="1412875"/>
            <a:ext cx="38893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В начале лета начинается обильное цветение тополя. 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Улицы, дворы и скверы покрываются тополиным пухом.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Дети ради забавы поджигают тополиный пух. 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Часто такие игры заканчиваются пожа­ром.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5504018"/>
            <a:ext cx="1656184" cy="135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2180" y="548680"/>
            <a:ext cx="4320480" cy="1368152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Пиротехнические изделия</a:t>
            </a:r>
            <a:endParaRPr lang="ru-RU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088" y="3565525"/>
            <a:ext cx="7921625" cy="2827338"/>
          </a:xfrm>
        </p:spPr>
        <p:txBody>
          <a:bodyPr rtlCol="0">
            <a:noAutofit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Опасность </a:t>
            </a:r>
            <a:r>
              <a:rPr lang="ru-RU" sz="2400" b="1" dirty="0">
                <a:solidFill>
                  <a:schemeClr val="tx1"/>
                </a:solidFill>
              </a:rPr>
              <a:t>представляет неосторожное </a:t>
            </a:r>
            <a:r>
              <a:rPr lang="ru-RU" sz="2400" b="1" dirty="0" smtClean="0">
                <a:solidFill>
                  <a:schemeClr val="tx1"/>
                </a:solidFill>
              </a:rPr>
              <a:t>обращение </a:t>
            </a:r>
            <a:r>
              <a:rPr lang="ru-RU" sz="2400" b="1" dirty="0">
                <a:solidFill>
                  <a:schemeClr val="tx1"/>
                </a:solidFill>
              </a:rPr>
              <a:t>с пиротехническими изделиями — хлопушками, петардами, фейерверками и бенгальскими огнями. Если искры от них </a:t>
            </a:r>
            <a:r>
              <a:rPr lang="ru-RU" sz="2400" b="1" dirty="0" smtClean="0">
                <a:solidFill>
                  <a:schemeClr val="tx1"/>
                </a:solidFill>
              </a:rPr>
              <a:t>попадут </a:t>
            </a:r>
            <a:r>
              <a:rPr lang="ru-RU" sz="2400" b="1" dirty="0">
                <a:solidFill>
                  <a:schemeClr val="tx1"/>
                </a:solidFill>
              </a:rPr>
              <a:t>на </a:t>
            </a:r>
            <a:r>
              <a:rPr lang="ru-RU" sz="2400" b="1" dirty="0" smtClean="0">
                <a:solidFill>
                  <a:schemeClr val="tx1"/>
                </a:solidFill>
              </a:rPr>
              <a:t>легко возгораемые </a:t>
            </a:r>
            <a:r>
              <a:rPr lang="ru-RU" sz="2400" b="1" dirty="0">
                <a:solidFill>
                  <a:schemeClr val="tx1"/>
                </a:solidFill>
              </a:rPr>
              <a:t>предметы, может вспыхнуть пожар.</a:t>
            </a: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Пожарную опасность представляет брошенная горящая спичка или не затушенный окурок.</a:t>
            </a:r>
          </a:p>
          <a:p>
            <a:pPr indent="-182880"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507" name="Picture 2" descr="C:\Users\Алексей\Desktop\през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8913"/>
            <a:ext cx="4391025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1551941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60648"/>
            <a:ext cx="4608512" cy="108012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Правила пожарной безопасности: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91880" y="1469906"/>
            <a:ext cx="5219700" cy="5373687"/>
          </a:xfrm>
        </p:spPr>
        <p:txBody>
          <a:bodyPr rtlCol="0">
            <a:normAutofit fontScale="25000" lnSpcReduction="20000"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9600" b="1" dirty="0" smtClean="0">
                <a:solidFill>
                  <a:schemeClr val="tx1"/>
                </a:solidFill>
              </a:rPr>
              <a:t>- не играйте со спичками;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9600" b="1" dirty="0" smtClean="0">
                <a:solidFill>
                  <a:schemeClr val="tx1"/>
                </a:solidFill>
              </a:rPr>
              <a:t>- не </a:t>
            </a:r>
            <a:r>
              <a:rPr lang="ru-RU" sz="9600" b="1" dirty="0">
                <a:solidFill>
                  <a:schemeClr val="tx1"/>
                </a:solidFill>
              </a:rPr>
              <a:t>устраивайте игр с огнём вблизи </a:t>
            </a:r>
            <a:r>
              <a:rPr lang="ru-RU" sz="9600" b="1" dirty="0" smtClean="0">
                <a:solidFill>
                  <a:schemeClr val="tx1"/>
                </a:solidFill>
              </a:rPr>
              <a:t>строений;</a:t>
            </a:r>
            <a:endParaRPr lang="ru-RU" sz="9600" b="1" dirty="0">
              <a:solidFill>
                <a:schemeClr val="tx1"/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9600" b="1" dirty="0" smtClean="0">
                <a:solidFill>
                  <a:schemeClr val="tx1"/>
                </a:solidFill>
              </a:rPr>
              <a:t>- соблюдайте </a:t>
            </a:r>
            <a:r>
              <a:rPr lang="ru-RU" sz="9600" b="1" dirty="0">
                <a:solidFill>
                  <a:schemeClr val="tx1"/>
                </a:solidFill>
              </a:rPr>
              <a:t>меры пожарной безопасности при пользовании пиротехническими изделиями;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9600" b="1" dirty="0" smtClean="0">
                <a:solidFill>
                  <a:schemeClr val="tx1"/>
                </a:solidFill>
              </a:rPr>
              <a:t>- не </a:t>
            </a:r>
            <a:r>
              <a:rPr lang="ru-RU" sz="9600" b="1" dirty="0">
                <a:solidFill>
                  <a:schemeClr val="tx1"/>
                </a:solidFill>
              </a:rPr>
              <a:t>нагревайте на огне незнакомые </a:t>
            </a:r>
            <a:r>
              <a:rPr lang="ru-RU" sz="9600" b="1" dirty="0" smtClean="0">
                <a:solidFill>
                  <a:schemeClr val="tx1"/>
                </a:solidFill>
              </a:rPr>
              <a:t>предметы;</a:t>
            </a:r>
            <a:endParaRPr lang="ru-RU" sz="9600" b="1" dirty="0">
              <a:solidFill>
                <a:schemeClr val="tx1"/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9600" b="1" dirty="0" smtClean="0">
                <a:solidFill>
                  <a:schemeClr val="tx1"/>
                </a:solidFill>
              </a:rPr>
              <a:t>- не </a:t>
            </a:r>
            <a:r>
              <a:rPr lang="ru-RU" sz="9600" b="1" dirty="0">
                <a:solidFill>
                  <a:schemeClr val="tx1"/>
                </a:solidFill>
              </a:rPr>
              <a:t>оставляйте без присмотра </a:t>
            </a:r>
            <a:r>
              <a:rPr lang="ru-RU" sz="9600" b="1" dirty="0" smtClean="0">
                <a:solidFill>
                  <a:schemeClr val="tx1"/>
                </a:solidFill>
              </a:rPr>
              <a:t>электроприборы;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9600" b="1" dirty="0" smtClean="0">
                <a:solidFill>
                  <a:schemeClr val="tx1"/>
                </a:solidFill>
              </a:rPr>
              <a:t>- не </a:t>
            </a:r>
            <a:r>
              <a:rPr lang="ru-RU" sz="9600" b="1" dirty="0">
                <a:solidFill>
                  <a:schemeClr val="tx1"/>
                </a:solidFill>
              </a:rPr>
              <a:t>поджигайте тополиный пух и сухую траву;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9600" b="1" dirty="0" smtClean="0">
                <a:solidFill>
                  <a:schemeClr val="tx1"/>
                </a:solidFill>
              </a:rPr>
              <a:t>- соблюдайте меры предосторожности </a:t>
            </a:r>
            <a:r>
              <a:rPr lang="ru-RU" sz="9600" b="1" dirty="0">
                <a:solidFill>
                  <a:schemeClr val="tx1"/>
                </a:solidFill>
              </a:rPr>
              <a:t>при пользовании </a:t>
            </a:r>
            <a:r>
              <a:rPr lang="ru-RU" sz="9600" b="1" dirty="0" smtClean="0">
                <a:solidFill>
                  <a:schemeClr val="tx1"/>
                </a:solidFill>
              </a:rPr>
              <a:t>газовой плитой.</a:t>
            </a:r>
            <a:endParaRPr lang="ru-RU" sz="9600" b="1" dirty="0">
              <a:solidFill>
                <a:schemeClr val="tx1"/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sz="9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531" name="Picture 2" descr="C:\Users\Алексей\Desktop\през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24744"/>
            <a:ext cx="3352800" cy="4680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144016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Российской Федерации создана специальная система, на­правленная на борьбу с пожарами, — пожарная охрана.</a:t>
            </a:r>
          </a:p>
        </p:txBody>
      </p:sp>
      <p:pic>
        <p:nvPicPr>
          <p:cNvPr id="23554" name="Picture 2" descr="C:\Users\Алексей\Desktop\през\1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539552" y="1916832"/>
            <a:ext cx="5219700" cy="3475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C:\Users\Алексей\Desktop\през\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160" y="1916832"/>
            <a:ext cx="24511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2"/>
          <p:cNvSpPr>
            <a:spLocks noChangeArrowheads="1"/>
          </p:cNvSpPr>
          <p:nvPr/>
        </p:nvSpPr>
        <p:spPr bwMode="auto">
          <a:xfrm>
            <a:off x="1042549" y="5589240"/>
            <a:ext cx="75644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В случае необходимости вызови пожарную охрану  по телефону, наберите номер </a:t>
            </a:r>
            <a:r>
              <a:rPr lang="ru-RU" sz="2400" b="1" dirty="0" smtClean="0">
                <a:latin typeface="Times New Roman" pitchFamily="18" charset="0"/>
              </a:rPr>
              <a:t>01, с мобильного телефона </a:t>
            </a:r>
            <a:r>
              <a:rPr lang="ru-RU" sz="2400" b="1" dirty="0" smtClean="0">
                <a:latin typeface="Times New Roman" pitchFamily="18" charset="0"/>
              </a:rPr>
              <a:t>101 </a:t>
            </a:r>
            <a:r>
              <a:rPr lang="ru-RU" sz="2400" b="1" dirty="0">
                <a:latin typeface="Times New Roman" pitchFamily="18" charset="0"/>
              </a:rPr>
              <a:t>или 112.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585</TotalTime>
  <Words>943</Words>
  <Application>Microsoft Office PowerPoint</Application>
  <PresentationFormat>Экран (4:3)</PresentationFormat>
  <Paragraphs>101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Воздушный поток</vt:lpstr>
      <vt:lpstr>1_Воздушный поток</vt:lpstr>
      <vt:lpstr>2_Воздушный поток</vt:lpstr>
      <vt:lpstr>3_Воздушный поток</vt:lpstr>
      <vt:lpstr>4_Воздушный поток</vt:lpstr>
      <vt:lpstr>Презентация PowerPoint</vt:lpstr>
      <vt:lpstr>Огонь на службе у людей</vt:lpstr>
      <vt:lpstr>Огонь может быть не только другом</vt:lpstr>
      <vt:lpstr>Пожар в городских  квартирах</vt:lpstr>
      <vt:lpstr>Причины пожаров </vt:lpstr>
      <vt:lpstr>Игры детей с огнем</vt:lpstr>
      <vt:lpstr>Пиротехнические изделия</vt:lpstr>
      <vt:lpstr>Правила пожарной безопасности:</vt:lpstr>
      <vt:lpstr>В Российской Федерации создана специальная система, на­правленная на борьбу с пожарами, — пожарная охрана.</vt:lpstr>
      <vt:lpstr>Презентация PowerPoint</vt:lpstr>
      <vt:lpstr>Презентация PowerPoint</vt:lpstr>
      <vt:lpstr>Пожар в квартире</vt:lpstr>
      <vt:lpstr>Презентация PowerPoint</vt:lpstr>
      <vt:lpstr>Презентация PowerPoint</vt:lpstr>
      <vt:lpstr>Презентация PowerPoint</vt:lpstr>
      <vt:lpstr>Пожар на балконе</vt:lpstr>
      <vt:lpstr>Пожар в подъезде</vt:lpstr>
      <vt:lpstr>Пожар в кабине лифта</vt:lpstr>
      <vt:lpstr>Пожар в школе</vt:lpstr>
      <vt:lpstr>1. Назовите основные причины пожаров?  2. Чем нельзя тушить включённые электроприборы и легковоспламеняющиеся жидкости? Объясните почему?  3. Как защитить органы дыхания в задымлённом помещении?  4. Почему нельзя пользоваться лифтом, покидая здание при пожаре? </vt:lpstr>
      <vt:lpstr>Ваши действия?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uzer</cp:lastModifiedBy>
  <cp:revision>58</cp:revision>
  <dcterms:created xsi:type="dcterms:W3CDTF">2014-02-04T07:22:11Z</dcterms:created>
  <dcterms:modified xsi:type="dcterms:W3CDTF">2021-03-04T08:58:27Z</dcterms:modified>
</cp:coreProperties>
</file>